
<file path=[Content_Types].xml><?xml version="1.0" encoding="utf-8"?>
<Types xmlns="http://schemas.openxmlformats.org/package/2006/content-types">
  <Default Extension="png" ContentType="image/png"/>
  <Default Extension="jpeg" ContentType="image/jpeg"/>
  <Default Extension="com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4" r:id="rId2"/>
    <p:sldId id="261" r:id="rId3"/>
    <p:sldId id="262" r:id="rId4"/>
    <p:sldId id="263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IE" dirty="0" smtClean="0">
              <a:solidFill>
                <a:schemeClr val="tx2"/>
              </a:solidFill>
            </a:rPr>
            <a:t>If Dave had applied for the correct Visa…</a:t>
          </a:r>
          <a:endParaRPr lang="en-US" dirty="0">
            <a:solidFill>
              <a:schemeClr val="tx2"/>
            </a:solidFill>
          </a:endParaRP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23A0DE4A-FE92-496E-B335-3433CEFB74E9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68935D38-FEDC-4CD3-8002-43CB3944BEAF}" type="parTrans" cxnId="{67A03D8F-F327-4A9F-ABBC-1EB67EFD1ECB}">
      <dgm:prSet/>
      <dgm:spPr/>
      <dgm:t>
        <a:bodyPr/>
        <a:lstStyle/>
        <a:p>
          <a:endParaRPr lang="en-US"/>
        </a:p>
      </dgm:t>
    </dgm:pt>
    <dgm:pt modelId="{55DF926D-029A-4E18-95C4-77A5A37CAE40}" type="sibTrans" cxnId="{67A03D8F-F327-4A9F-ABBC-1EB67EFD1ECB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r>
            <a:rPr lang="en-IE" dirty="0" smtClean="0">
              <a:solidFill>
                <a:schemeClr val="tx2"/>
              </a:solidFill>
            </a:rPr>
            <a:t>If Dave hadn’t</a:t>
          </a:r>
        </a:p>
        <a:p>
          <a:r>
            <a:rPr lang="en-IE" dirty="0" smtClean="0">
              <a:solidFill>
                <a:schemeClr val="tx2"/>
              </a:solidFill>
            </a:rPr>
            <a:t>resigned…</a:t>
          </a:r>
          <a:endParaRPr lang="en-US" dirty="0">
            <a:solidFill>
              <a:schemeClr val="tx2"/>
            </a:solidFill>
          </a:endParaRP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/>
      <dgm:spPr/>
      <dgm:t>
        <a:bodyPr/>
        <a:lstStyle/>
        <a:p>
          <a:r>
            <a:rPr lang="en-IE" dirty="0" smtClean="0">
              <a:solidFill>
                <a:schemeClr val="tx2"/>
              </a:solidFill>
            </a:rPr>
            <a:t>If Dave had kept his flat…</a:t>
          </a:r>
          <a:endParaRPr lang="en-US" dirty="0">
            <a:solidFill>
              <a:schemeClr val="tx2"/>
            </a:solidFill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F3256203-D9D1-492A-B801-68C1A32486F0}">
      <dgm:prSet phldrT="[Text]"/>
      <dgm:spPr/>
      <dgm:t>
        <a:bodyPr/>
        <a:lstStyle/>
        <a:p>
          <a:r>
            <a:rPr lang="en-IE" dirty="0" smtClean="0">
              <a:solidFill>
                <a:schemeClr val="tx2"/>
              </a:solidFill>
            </a:rPr>
            <a:t>Not be homeless</a:t>
          </a:r>
          <a:endParaRPr lang="en-US" dirty="0">
            <a:solidFill>
              <a:schemeClr val="tx2"/>
            </a:solidFill>
          </a:endParaRPr>
        </a:p>
      </dgm:t>
    </dgm:pt>
    <dgm:pt modelId="{E9A20291-2E30-4C14-BB7D-DC095A20ECB6}" type="parTrans" cxnId="{1B8E71B0-2D3A-4AB0-8843-CFDACEDC3198}">
      <dgm:prSet/>
      <dgm:spPr/>
      <dgm:t>
        <a:bodyPr/>
        <a:lstStyle/>
        <a:p>
          <a:endParaRPr lang="en-US"/>
        </a:p>
      </dgm:t>
    </dgm:pt>
    <dgm:pt modelId="{6C9440D0-8847-40C0-98BC-2B5EA5745C3A}" type="sibTrans" cxnId="{1B8E71B0-2D3A-4AB0-8843-CFDACEDC3198}">
      <dgm:prSet/>
      <dgm:spPr/>
      <dgm:t>
        <a:bodyPr/>
        <a:lstStyle/>
        <a:p>
          <a:endParaRPr lang="en-US"/>
        </a:p>
      </dgm:t>
    </dgm:pt>
    <dgm:pt modelId="{357008B7-F3FD-489F-A410-81C9A9EFE4DA}">
      <dgm:prSet phldrT="[Text]"/>
      <dgm:spPr/>
      <dgm:t>
        <a:bodyPr/>
        <a:lstStyle/>
        <a:p>
          <a:r>
            <a:rPr lang="en-IE" dirty="0" smtClean="0">
              <a:solidFill>
                <a:schemeClr val="tx2"/>
              </a:solidFill>
            </a:rPr>
            <a:t>Not need to look for another room</a:t>
          </a:r>
          <a:endParaRPr lang="en-US" dirty="0">
            <a:solidFill>
              <a:schemeClr val="tx2"/>
            </a:solidFill>
          </a:endParaRPr>
        </a:p>
      </dgm:t>
    </dgm:pt>
    <dgm:pt modelId="{ED5EFE54-4C6D-4A88-939B-CE66C6668425}" type="parTrans" cxnId="{8910F93B-7180-4A52-9856-879D102D33F8}">
      <dgm:prSet/>
      <dgm:spPr/>
      <dgm:t>
        <a:bodyPr/>
        <a:lstStyle/>
        <a:p>
          <a:endParaRPr lang="en-US"/>
        </a:p>
      </dgm:t>
    </dgm:pt>
    <dgm:pt modelId="{87BC108C-4915-4A4B-8565-E4BD28BA3C35}" type="sibTrans" cxnId="{8910F93B-7180-4A52-9856-879D102D33F8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/>
      <dgm:spPr/>
      <dgm:t>
        <a:bodyPr/>
        <a:lstStyle/>
        <a:p>
          <a:r>
            <a:rPr lang="en-IE" dirty="0" smtClean="0">
              <a:solidFill>
                <a:schemeClr val="tx2"/>
              </a:solidFill>
            </a:rPr>
            <a:t>If Dave had not spent his entire savings…</a:t>
          </a:r>
          <a:endParaRPr lang="en-US" dirty="0">
            <a:solidFill>
              <a:schemeClr val="tx2"/>
            </a:solidFill>
          </a:endParaRP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A81358E0-3DE7-41AD-A28C-ABB22548B1F6}">
      <dgm:prSet phldrT="[Text]"/>
      <dgm:spPr/>
      <dgm:t>
        <a:bodyPr/>
        <a:lstStyle/>
        <a:p>
          <a:r>
            <a:rPr lang="en-IE" dirty="0" smtClean="0">
              <a:solidFill>
                <a:schemeClr val="tx2"/>
              </a:solidFill>
            </a:rPr>
            <a:t>Have a social life</a:t>
          </a:r>
          <a:endParaRPr lang="en-US" dirty="0">
            <a:solidFill>
              <a:schemeClr val="tx2"/>
            </a:solidFill>
          </a:endParaRPr>
        </a:p>
      </dgm:t>
    </dgm:pt>
    <dgm:pt modelId="{262E0B94-6EA9-4797-B705-959D7B185F91}" type="parTrans" cxnId="{FB8541C0-3895-4553-A4C7-34B81A3C4A0B}">
      <dgm:prSet/>
      <dgm:spPr/>
      <dgm:t>
        <a:bodyPr/>
        <a:lstStyle/>
        <a:p>
          <a:endParaRPr lang="en-US"/>
        </a:p>
      </dgm:t>
    </dgm:pt>
    <dgm:pt modelId="{77756FBB-BF6C-4D78-803E-BCC851F1DA03}" type="sibTrans" cxnId="{FB8541C0-3895-4553-A4C7-34B81A3C4A0B}">
      <dgm:prSet/>
      <dgm:spPr/>
      <dgm:t>
        <a:bodyPr/>
        <a:lstStyle/>
        <a:p>
          <a:endParaRPr lang="en-US"/>
        </a:p>
      </dgm:t>
    </dgm:pt>
    <dgm:pt modelId="{37A7C994-CC74-44DD-8777-ED6736B35821}">
      <dgm:prSet phldrT="[Text]"/>
      <dgm:spPr/>
      <dgm:t>
        <a:bodyPr/>
        <a:lstStyle/>
        <a:p>
          <a:r>
            <a:rPr lang="en-IE" dirty="0" smtClean="0">
              <a:solidFill>
                <a:schemeClr val="tx2"/>
              </a:solidFill>
            </a:rPr>
            <a:t>Have bread on the table</a:t>
          </a:r>
          <a:endParaRPr lang="en-US" dirty="0">
            <a:solidFill>
              <a:schemeClr val="tx2"/>
            </a:solidFill>
          </a:endParaRPr>
        </a:p>
      </dgm:t>
    </dgm:pt>
    <dgm:pt modelId="{03F017E7-7E3C-4E2C-9CEF-B07099F38801}" type="parTrans" cxnId="{1C5CE732-A00F-4C06-A1A8-B209BC6B496D}">
      <dgm:prSet/>
      <dgm:spPr/>
      <dgm:t>
        <a:bodyPr/>
        <a:lstStyle/>
        <a:p>
          <a:endParaRPr lang="en-US"/>
        </a:p>
      </dgm:t>
    </dgm:pt>
    <dgm:pt modelId="{118572A4-3B5E-487E-8015-6A319369077F}" type="sibTrans" cxnId="{1C5CE732-A00F-4C06-A1A8-B209BC6B496D}">
      <dgm:prSet/>
      <dgm:spPr/>
      <dgm:t>
        <a:bodyPr/>
        <a:lstStyle/>
        <a:p>
          <a:endParaRPr lang="en-US"/>
        </a:p>
      </dgm:t>
    </dgm:pt>
    <dgm:pt modelId="{97AFB725-9839-43BA-B026-0DD6AA03AD9C}">
      <dgm:prSet phldrT="[Text]"/>
      <dgm:spPr/>
      <dgm:t>
        <a:bodyPr/>
        <a:lstStyle/>
        <a:p>
          <a:r>
            <a:rPr lang="en-IE" dirty="0" smtClean="0">
              <a:solidFill>
                <a:schemeClr val="tx2"/>
              </a:solidFill>
            </a:rPr>
            <a:t>Not be refused entry</a:t>
          </a:r>
          <a:endParaRPr lang="en-US" dirty="0">
            <a:solidFill>
              <a:schemeClr val="tx2"/>
            </a:solidFill>
          </a:endParaRPr>
        </a:p>
      </dgm:t>
    </dgm:pt>
    <dgm:pt modelId="{D5C26250-A06D-4B41-BC14-92648809C21F}" type="sibTrans" cxnId="{97004F90-D1DB-4A84-A8AE-504DE1F07341}">
      <dgm:prSet/>
      <dgm:spPr/>
      <dgm:t>
        <a:bodyPr/>
        <a:lstStyle/>
        <a:p>
          <a:endParaRPr lang="en-US"/>
        </a:p>
      </dgm:t>
    </dgm:pt>
    <dgm:pt modelId="{CC01022B-5039-457F-931E-79459E3C1DC4}" type="parTrans" cxnId="{97004F90-D1DB-4A84-A8AE-504DE1F07341}">
      <dgm:prSet/>
      <dgm:spPr/>
      <dgm:t>
        <a:bodyPr/>
        <a:lstStyle/>
        <a:p>
          <a:endParaRPr lang="en-US"/>
        </a:p>
      </dgm:t>
    </dgm:pt>
    <dgm:pt modelId="{62831651-7C26-466C-BAA4-31EA8D14E47A}">
      <dgm:prSet phldrT="[Text]"/>
      <dgm:spPr/>
      <dgm:t>
        <a:bodyPr/>
        <a:lstStyle/>
        <a:p>
          <a:r>
            <a:rPr lang="en-IE" dirty="0" smtClean="0">
              <a:solidFill>
                <a:schemeClr val="tx2"/>
              </a:solidFill>
            </a:rPr>
            <a:t>Have money</a:t>
          </a:r>
          <a:endParaRPr lang="en-US" dirty="0">
            <a:solidFill>
              <a:schemeClr val="tx2"/>
            </a:solidFill>
          </a:endParaRPr>
        </a:p>
      </dgm:t>
    </dgm:pt>
    <dgm:pt modelId="{0D19FA60-5F9C-420B-AD2F-A0656A7F0783}" type="sibTrans" cxnId="{59DDA576-1BA9-49E8-9D1D-361FF667A19A}">
      <dgm:prSet/>
      <dgm:spPr/>
      <dgm:t>
        <a:bodyPr/>
        <a:lstStyle/>
        <a:p>
          <a:endParaRPr lang="en-US"/>
        </a:p>
      </dgm:t>
    </dgm:pt>
    <dgm:pt modelId="{0F3EB6E4-07A5-4199-9C2F-8B91F53579FE}" type="parTrans" cxnId="{59DDA576-1BA9-49E8-9D1D-361FF667A19A}">
      <dgm:prSet/>
      <dgm:spPr/>
      <dgm:t>
        <a:bodyPr/>
        <a:lstStyle/>
        <a:p>
          <a:endParaRPr lang="en-US"/>
        </a:p>
      </dgm:t>
    </dgm:pt>
    <dgm:pt modelId="{CBCC21F5-552F-4D39-812E-6FCD4A366F58}">
      <dgm:prSet phldrT="[Text]"/>
      <dgm:spPr/>
      <dgm:t>
        <a:bodyPr/>
        <a:lstStyle/>
        <a:p>
          <a:r>
            <a:rPr lang="en-IE" dirty="0" smtClean="0">
              <a:solidFill>
                <a:schemeClr val="tx2"/>
              </a:solidFill>
            </a:rPr>
            <a:t>Have his job </a:t>
          </a:r>
          <a:endParaRPr lang="en-US" dirty="0">
            <a:solidFill>
              <a:schemeClr val="tx2"/>
            </a:solidFill>
          </a:endParaRPr>
        </a:p>
      </dgm:t>
    </dgm:pt>
    <dgm:pt modelId="{3640B940-6901-481F-ADF7-6B77DEEED764}" type="sibTrans" cxnId="{3C41F2E0-4620-40B4-9857-68872B278EFB}">
      <dgm:prSet/>
      <dgm:spPr/>
      <dgm:t>
        <a:bodyPr/>
        <a:lstStyle/>
        <a:p>
          <a:endParaRPr lang="en-US"/>
        </a:p>
      </dgm:t>
    </dgm:pt>
    <dgm:pt modelId="{4A973A1C-85F1-4969-A536-D29940229E2C}" type="parTrans" cxnId="{3C41F2E0-4620-40B4-9857-68872B278EFB}">
      <dgm:prSet/>
      <dgm:spPr/>
      <dgm:t>
        <a:bodyPr/>
        <a:lstStyle/>
        <a:p>
          <a:endParaRPr lang="en-US"/>
        </a:p>
      </dgm:t>
    </dgm:pt>
    <dgm:pt modelId="{B86124A4-14C7-49C7-A342-9B2C2B94980B}">
      <dgm:prSet phldrT="[Text]"/>
      <dgm:spPr/>
      <dgm:t>
        <a:bodyPr/>
        <a:lstStyle/>
        <a:p>
          <a:r>
            <a:rPr lang="en-IE" dirty="0" smtClean="0">
              <a:solidFill>
                <a:schemeClr val="tx2"/>
              </a:solidFill>
            </a:rPr>
            <a:t>Be in Australia</a:t>
          </a:r>
          <a:endParaRPr lang="en-US" dirty="0">
            <a:solidFill>
              <a:schemeClr val="tx2"/>
            </a:solidFill>
          </a:endParaRPr>
        </a:p>
      </dgm:t>
    </dgm:pt>
    <dgm:pt modelId="{1114C752-8188-4E63-BFFC-E4081ACE9882}" type="sibTrans" cxnId="{508A9F6A-C4F1-4147-A5F6-B89293B446E8}">
      <dgm:prSet/>
      <dgm:spPr/>
      <dgm:t>
        <a:bodyPr/>
        <a:lstStyle/>
        <a:p>
          <a:endParaRPr lang="en-US"/>
        </a:p>
      </dgm:t>
    </dgm:pt>
    <dgm:pt modelId="{B2F6F8FA-C3EE-485C-BFEC-A81570DC47D8}" type="parTrans" cxnId="{508A9F6A-C4F1-4147-A5F6-B89293B446E8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DF6F-8E98-430C-9A87-14BEC6C3269E}" type="pres">
      <dgm:prSet presAssocID="{C2176686-D23E-48EB-9D1B-1A1B46236638}" presName="sibTrans" presStyleCnt="0"/>
      <dgm:spPr/>
      <dgm:t>
        <a:bodyPr/>
        <a:lstStyle/>
        <a:p>
          <a:endParaRPr lang="en-US"/>
        </a:p>
      </dgm:t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EACD1-F8CF-4528-8379-DAA829B3790B}" type="pres">
      <dgm:prSet presAssocID="{48634C00-2335-4923-9072-EB7482323D9C}" presName="sibTrans" presStyleCnt="0"/>
      <dgm:spPr/>
      <dgm:t>
        <a:bodyPr/>
        <a:lstStyle/>
        <a:p>
          <a:endParaRPr lang="en-US"/>
        </a:p>
      </dgm:t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EDDC3-60FD-463F-A6DB-A597D604B642}" type="pres">
      <dgm:prSet presAssocID="{DE289E29-1989-4D8E-8AA6-F030105B3F13}" presName="sibTrans" presStyleCnt="0"/>
      <dgm:spPr/>
      <dgm:t>
        <a:bodyPr/>
        <a:lstStyle/>
        <a:p>
          <a:endParaRPr lang="en-US"/>
        </a:p>
      </dgm:t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9593D8-0118-451B-8B48-CC6C91B73C1B}" type="presOf" srcId="{B86124A4-14C7-49C7-A342-9B2C2B94980B}" destId="{98302F07-D6A9-46A5-9807-EBF6C9F5B2DD}" srcOrd="0" destOrd="3" presId="urn:microsoft.com/office/officeart/2005/8/layout/hList6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508A9F6A-C4F1-4147-A5F6-B89293B446E8}" srcId="{082E8A29-955A-4C7C-A174-3E9DCD4DC89B}" destId="{B86124A4-14C7-49C7-A342-9B2C2B94980B}" srcOrd="2" destOrd="0" parTransId="{B2F6F8FA-C3EE-485C-BFEC-A81570DC47D8}" sibTransId="{1114C752-8188-4E63-BFFC-E4081ACE9882}"/>
    <dgm:cxn modelId="{59DDA576-1BA9-49E8-9D1D-361FF667A19A}" srcId="{B6E26FFC-9977-4BBC-BEC7-3D6B63754E52}" destId="{62831651-7C26-466C-BAA4-31EA8D14E47A}" srcOrd="1" destOrd="0" parTransId="{0F3EB6E4-07A5-4199-9C2F-8B91F53579FE}" sibTransId="{0D19FA60-5F9C-420B-AD2F-A0656A7F0783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F4F3BD4C-7DE7-449F-8ECF-B43B2B86F2EB}" type="presOf" srcId="{CBCC21F5-552F-4D39-812E-6FCD4A366F58}" destId="{DAD9059A-916A-4916-A2A8-B42491568DD3}" srcOrd="0" destOrd="1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ECB535CD-5106-41E2-A5E6-D382C3792033}" type="presOf" srcId="{357008B7-F3FD-489F-A410-81C9A9EFE4DA}" destId="{25A33852-3C4B-4406-8856-3A4D6201948C}" srcOrd="0" destOrd="2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9CB4B27D-95A7-458D-A9CA-7754788DD095}" type="presOf" srcId="{62831651-7C26-466C-BAA4-31EA8D14E47A}" destId="{DAD9059A-916A-4916-A2A8-B42491568DD3}" srcOrd="0" destOrd="2" presId="urn:microsoft.com/office/officeart/2005/8/layout/hList6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DC53BA63-76BA-413A-ACCE-B7609C3FDC8E}" type="presOf" srcId="{A81358E0-3DE7-41AD-A28C-ABB22548B1F6}" destId="{86146B22-5360-4D1B-AC91-3378F10134EE}" srcOrd="0" destOrd="1" presId="urn:microsoft.com/office/officeart/2005/8/layout/hList6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729DA21F-0A99-4CC3-ACFF-2A00EDCAA358}" type="presOf" srcId="{37A7C994-CC74-44DD-8777-ED6736B35821}" destId="{86146B22-5360-4D1B-AC91-3378F10134EE}" srcOrd="0" destOrd="2" presId="urn:microsoft.com/office/officeart/2005/8/layout/hList6"/>
    <dgm:cxn modelId="{97004F90-D1DB-4A84-A8AE-504DE1F07341}" srcId="{082E8A29-955A-4C7C-A174-3E9DCD4DC89B}" destId="{97AFB725-9839-43BA-B026-0DD6AA03AD9C}" srcOrd="1" destOrd="0" parTransId="{CC01022B-5039-457F-931E-79459E3C1DC4}" sibTransId="{D5C26250-A06D-4B41-BC14-92648809C21F}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1C5CE732-A00F-4C06-A1A8-B209BC6B496D}" srcId="{E5E95E82-EF79-43CA-AA86-43B0E1CBCD3F}" destId="{37A7C994-CC74-44DD-8777-ED6736B35821}" srcOrd="1" destOrd="0" parTransId="{03F017E7-7E3C-4E2C-9CEF-B07099F38801}" sibTransId="{118572A4-3B5E-487E-8015-6A319369077F}"/>
    <dgm:cxn modelId="{8910F93B-7180-4A52-9856-879D102D33F8}" srcId="{6D0E5D9F-7263-4526-A227-51301233F549}" destId="{357008B7-F3FD-489F-A410-81C9A9EFE4DA}" srcOrd="1" destOrd="0" parTransId="{ED5EFE54-4C6D-4A88-939B-CE66C6668425}" sibTransId="{87BC108C-4915-4A4B-8565-E4BD28BA3C35}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3AE2742D-7673-4553-BCDD-292AE3B4BC50}" type="presOf" srcId="{97AFB725-9839-43BA-B026-0DD6AA03AD9C}" destId="{98302F07-D6A9-46A5-9807-EBF6C9F5B2DD}" srcOrd="0" destOrd="2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12-Apr-17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12-Apr-17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12-Apr-17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12-Apr-17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12-Apr-17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12-Apr-17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12-Apr-17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12-Apr-17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12-Apr-17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12-Apr-17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12-Apr-17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12-Apr-17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12-Apr-17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12-Apr-17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com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38015" y="658347"/>
            <a:ext cx="6597464" cy="839378"/>
          </a:xfrm>
        </p:spPr>
        <p:txBody>
          <a:bodyPr/>
          <a:lstStyle/>
          <a:p>
            <a:r>
              <a:rPr lang="en-IE" dirty="0"/>
              <a:t>T</a:t>
            </a:r>
            <a:r>
              <a:rPr lang="en-IE" dirty="0" smtClean="0"/>
              <a:t>he Third Conditional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What is the 3</a:t>
            </a:r>
            <a:r>
              <a:rPr lang="en-IE" baseline="30000" dirty="0" smtClean="0"/>
              <a:t>rd</a:t>
            </a:r>
            <a:r>
              <a:rPr lang="en-IE" dirty="0" smtClean="0"/>
              <a:t> conditional?</a:t>
            </a:r>
          </a:p>
          <a:p>
            <a:endParaRPr lang="en-IE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92789" y="1954924"/>
            <a:ext cx="6542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Form:  </a:t>
            </a:r>
            <a:r>
              <a:rPr lang="en-IE" b="1" dirty="0" smtClean="0"/>
              <a:t>IF + SUBJECT + HAD + PAST </a:t>
            </a:r>
            <a:r>
              <a:rPr lang="en-IE" b="1" dirty="0"/>
              <a:t>PARTICIPLE   /   </a:t>
            </a:r>
            <a:r>
              <a:rPr lang="en-IE" b="1" dirty="0" smtClean="0"/>
              <a:t>SUBJECT + </a:t>
            </a:r>
            <a:r>
              <a:rPr lang="en-IE" b="1" dirty="0"/>
              <a:t>WOULD + HAVE + PAST PARTICIPLE</a:t>
            </a:r>
          </a:p>
          <a:p>
            <a:endParaRPr lang="en-US" b="1" dirty="0"/>
          </a:p>
          <a:p>
            <a:r>
              <a:rPr lang="en-IE" b="1" dirty="0"/>
              <a:t>The Third Conditional is used to express regrets.</a:t>
            </a:r>
          </a:p>
          <a:p>
            <a:endParaRPr lang="en-US" b="1" dirty="0"/>
          </a:p>
          <a:p>
            <a:r>
              <a:rPr lang="en-IE" b="1" dirty="0"/>
              <a:t>The action cannot be changed as the event occurred in the past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Situation in context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76" y="2113756"/>
            <a:ext cx="3657600" cy="1828800"/>
          </a:xfrm>
        </p:spPr>
      </p:pic>
      <p:pic>
        <p:nvPicPr>
          <p:cNvPr id="6" name="Picture 5" descr="cid:cbc131ea-192b-4d44-bd14-70b836903f7c@namprd10.prod.outlook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56864" y="4157549"/>
            <a:ext cx="2715986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1610" y="2372895"/>
            <a:ext cx="7459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Dave is going backpacking and has applied for a working holiday visa.</a:t>
            </a:r>
          </a:p>
          <a:p>
            <a:r>
              <a:rPr lang="en-IE" b="1" dirty="0" smtClean="0"/>
              <a:t>You can only apply for one visa, but Dave has tried his luck and has applied</a:t>
            </a:r>
          </a:p>
          <a:p>
            <a:r>
              <a:rPr lang="en-IE" b="1" dirty="0"/>
              <a:t>a</a:t>
            </a:r>
            <a:r>
              <a:rPr lang="en-IE" b="1" dirty="0" smtClean="0"/>
              <a:t>gain using a second passport.</a:t>
            </a:r>
          </a:p>
          <a:p>
            <a:r>
              <a:rPr lang="en-IE" b="1" dirty="0" smtClean="0"/>
              <a:t>His Visa application is accepted and he books his trip to Australia, however </a:t>
            </a:r>
          </a:p>
          <a:p>
            <a:r>
              <a:rPr lang="en-IE" b="1" dirty="0" smtClean="0"/>
              <a:t>Once he arrives, his application is flagged up by immigration officials and </a:t>
            </a:r>
          </a:p>
          <a:p>
            <a:r>
              <a:rPr lang="en-IE" b="1" dirty="0" smtClean="0"/>
              <a:t>He is refused entry for giving false information.</a:t>
            </a:r>
          </a:p>
          <a:p>
            <a:r>
              <a:rPr lang="en-IE" b="1" dirty="0" smtClean="0"/>
              <a:t>He thought he could get away with applying on a second passport, but </a:t>
            </a:r>
          </a:p>
          <a:p>
            <a:r>
              <a:rPr lang="en-IE" b="1" dirty="0" smtClean="0"/>
              <a:t>Has instead been forced to return back to the UK.</a:t>
            </a:r>
          </a:p>
          <a:p>
            <a:r>
              <a:rPr lang="en-IE" b="1" dirty="0" smtClean="0"/>
              <a:t>He left his job, moved out of his home and spent a lot of his savings</a:t>
            </a:r>
          </a:p>
          <a:p>
            <a:r>
              <a:rPr lang="en-IE" b="1" dirty="0" smtClean="0"/>
              <a:t>In order to purchase the flight ticket.</a:t>
            </a:r>
          </a:p>
          <a:p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5512216"/>
            <a:ext cx="864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Vocabulary: Get away with (something) = To not get caught doing something you shouldn’t</a:t>
            </a:r>
          </a:p>
          <a:p>
            <a:r>
              <a:rPr lang="en-IE" dirty="0"/>
              <a:t>	 </a:t>
            </a:r>
            <a:r>
              <a:rPr lang="en-IE" dirty="0" smtClean="0"/>
              <a:t>    To flag up = Irregularity discovered by a person or IT application</a:t>
            </a:r>
          </a:p>
          <a:p>
            <a:r>
              <a:rPr lang="en-IE" dirty="0"/>
              <a:t>	</a:t>
            </a:r>
            <a:r>
              <a:rPr lang="en-IE" dirty="0" smtClean="0"/>
              <a:t>     To try your luck = To accomplish something although you might not succeed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Listen to the audio clip and use the Third Conditional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2194560"/>
            <a:ext cx="4907643" cy="280924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Ex: If you </a:t>
            </a:r>
            <a:r>
              <a:rPr lang="en-US" dirty="0" smtClean="0">
                <a:solidFill>
                  <a:srgbClr val="0070C0"/>
                </a:solidFill>
              </a:rPr>
              <a:t>had listened </a:t>
            </a:r>
            <a:r>
              <a:rPr lang="en-US" dirty="0" smtClean="0"/>
              <a:t>to me, You </a:t>
            </a:r>
            <a:r>
              <a:rPr lang="en-US" dirty="0" smtClean="0">
                <a:solidFill>
                  <a:srgbClr val="0070C0"/>
                </a:solidFill>
              </a:rPr>
              <a:t>wouldn’t have had </a:t>
            </a:r>
            <a:r>
              <a:rPr lang="en-US" dirty="0" smtClean="0"/>
              <a:t>these problems.</a:t>
            </a:r>
          </a:p>
          <a:p>
            <a:r>
              <a:rPr lang="en-IE" dirty="0" smtClean="0"/>
              <a:t>Ex: You </a:t>
            </a:r>
            <a:r>
              <a:rPr lang="en-IE" dirty="0" smtClean="0">
                <a:solidFill>
                  <a:srgbClr val="0070C0"/>
                </a:solidFill>
              </a:rPr>
              <a:t>wouldn’t have got </a:t>
            </a:r>
            <a:r>
              <a:rPr lang="en-IE" dirty="0" smtClean="0"/>
              <a:t>refused, If you </a:t>
            </a:r>
            <a:r>
              <a:rPr lang="en-IE" dirty="0" smtClean="0">
                <a:solidFill>
                  <a:srgbClr val="0070C0"/>
                </a:solidFill>
              </a:rPr>
              <a:t>had followed </a:t>
            </a:r>
            <a:r>
              <a:rPr lang="en-IE" dirty="0" smtClean="0"/>
              <a:t>the procedure.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843" y="2194560"/>
            <a:ext cx="5683649" cy="3177540"/>
          </a:xfrm>
        </p:spPr>
        <p:txBody>
          <a:bodyPr/>
          <a:lstStyle/>
          <a:p>
            <a:r>
              <a:rPr lang="en-IE" dirty="0" smtClean="0"/>
              <a:t>Listen to the audio clip and consider how things could have been different for Dave, If he had listened to his flatmate.</a:t>
            </a:r>
          </a:p>
          <a:p>
            <a:r>
              <a:rPr lang="en-IE" dirty="0" smtClean="0"/>
              <a:t>Imagine you are Dave’s flatmate. Use the Third conditional to express hindsight upon his return to the UK.</a:t>
            </a:r>
          </a:p>
          <a:p>
            <a:r>
              <a:rPr lang="en-IE" dirty="0" smtClean="0"/>
              <a:t>Consider: Expenses / lost Job / Nowhere to live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8660" y="5533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Complete the situations using the Third conditional</a:t>
            </a:r>
            <a:endParaRPr lang="en-US" dirty="0"/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763238"/>
              </p:ext>
            </p:extLst>
          </p:nvPr>
        </p:nvGraphicFramePr>
        <p:xfrm>
          <a:off x="1279525" y="2190751"/>
          <a:ext cx="9629775" cy="3894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29800" y="5714999"/>
            <a:ext cx="609600" cy="529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05900" y="6431269"/>
            <a:ext cx="224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Listen for the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If only I hadn’t tried to fool the authorities!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4855" y="2459421"/>
            <a:ext cx="71839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Complete the dialogue using the correct form of the Third Conditional.</a:t>
            </a:r>
          </a:p>
          <a:p>
            <a:endParaRPr lang="en-IE" b="1" dirty="0"/>
          </a:p>
          <a:p>
            <a:r>
              <a:rPr lang="en-IE" dirty="0" smtClean="0">
                <a:solidFill>
                  <a:srgbClr val="FF0000"/>
                </a:solidFill>
              </a:rPr>
              <a:t>Melissa</a:t>
            </a:r>
            <a:r>
              <a:rPr lang="en-IE" dirty="0" smtClean="0"/>
              <a:t>: OH I didn’t expect to see you back so early, what happened Dave?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Dave</a:t>
            </a:r>
            <a:r>
              <a:rPr lang="en-IE" dirty="0" smtClean="0"/>
              <a:t>: I was refused entry by an immigration officer at the border.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Melissa</a:t>
            </a:r>
            <a:r>
              <a:rPr lang="en-IE" dirty="0" smtClean="0"/>
              <a:t>: Well, If you___(Not LIE)___, you would___(Not Be Refuse)___.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Dave</a:t>
            </a:r>
            <a:r>
              <a:rPr lang="en-IE" dirty="0" smtClean="0"/>
              <a:t>: That’s not all!  This failed trip has cost me a fortune!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Melissa</a:t>
            </a:r>
            <a:r>
              <a:rPr lang="en-IE" dirty="0" smtClean="0"/>
              <a:t>: If you ___(listen)___ to me, you___ (Have)___ Money left.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Dave</a:t>
            </a:r>
            <a:r>
              <a:rPr lang="en-IE" dirty="0" smtClean="0"/>
              <a:t>: Is my room still available?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Melissa</a:t>
            </a:r>
            <a:r>
              <a:rPr lang="en-IE" dirty="0" smtClean="0"/>
              <a:t>: Unfortunately not, we have just found a new tenant.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Dave</a:t>
            </a:r>
            <a:r>
              <a:rPr lang="en-IE" dirty="0" smtClean="0"/>
              <a:t>: Oh, Dear!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Melissa</a:t>
            </a:r>
            <a:r>
              <a:rPr lang="en-IE" dirty="0" smtClean="0"/>
              <a:t>: If you___(Say)___  ,  we___ (Keep)___your room.</a:t>
            </a:r>
          </a:p>
          <a:p>
            <a:endParaRPr lang="en-US" dirty="0"/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1009" y="573200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5" y="2151466"/>
            <a:ext cx="2305050" cy="3724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3100" y="6527800"/>
            <a:ext cx="224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Listen for the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558</TotalTime>
  <Words>508</Words>
  <Application>Microsoft Office PowerPoint</Application>
  <PresentationFormat>Widescreen</PresentationFormat>
  <Paragraphs>57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Wingdings</vt:lpstr>
      <vt:lpstr>Educational subjects 16x9</vt:lpstr>
      <vt:lpstr>The Third Conditional</vt:lpstr>
      <vt:lpstr>Situation in context</vt:lpstr>
      <vt:lpstr>Listen to the audio clip and use the Third Conditional</vt:lpstr>
      <vt:lpstr>Complete the situations using the Third conditional</vt:lpstr>
      <vt:lpstr>If only I hadn’t tried to fool the authorities!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Third Conditional</dc:title>
  <dc:creator>John Paul Mercer</dc:creator>
  <cp:lastModifiedBy>John Paul Mercer</cp:lastModifiedBy>
  <cp:revision>27</cp:revision>
  <dcterms:created xsi:type="dcterms:W3CDTF">2017-04-06T20:28:20Z</dcterms:created>
  <dcterms:modified xsi:type="dcterms:W3CDTF">2017-04-12T16:46:31Z</dcterms:modified>
</cp:coreProperties>
</file>